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2" autoAdjust="0"/>
    <p:restoredTop sz="94640"/>
  </p:normalViewPr>
  <p:slideViewPr>
    <p:cSldViewPr snapToGrid="0" snapToObjects="1">
      <p:cViewPr>
        <p:scale>
          <a:sx n="90" d="100"/>
          <a:sy n="90" d="100"/>
        </p:scale>
        <p:origin x="1704"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43086-97E3-1548-B744-3EB2AF70A6A8}" type="datetimeFigureOut">
              <a:rPr lang="en-US" smtClean="0"/>
              <a:t>1/4/19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447CB-26F2-D143-B706-D68EBEAA9353}" type="slidenum">
              <a:rPr lang="en-US" smtClean="0"/>
              <a:t>‹#›</a:t>
            </a:fld>
            <a:endParaRPr lang="en-US"/>
          </a:p>
        </p:txBody>
      </p:sp>
    </p:spTree>
    <p:extLst>
      <p:ext uri="{BB962C8B-B14F-4D97-AF65-F5344CB8AC3E}">
        <p14:creationId xmlns:p14="http://schemas.microsoft.com/office/powerpoint/2010/main" val="1887652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8167B6-61B7-3F4A-B8DB-BFDC68469A92}" type="datetimeFigureOut">
              <a:rPr lang="en-US" smtClean="0"/>
              <a:t>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1392870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167B6-61B7-3F4A-B8DB-BFDC68469A92}" type="datetimeFigureOut">
              <a:rPr lang="en-US" smtClean="0"/>
              <a:t>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374484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167B6-61B7-3F4A-B8DB-BFDC68469A92}" type="datetimeFigureOut">
              <a:rPr lang="en-US" smtClean="0"/>
              <a:t>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40342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167B6-61B7-3F4A-B8DB-BFDC68469A92}" type="datetimeFigureOut">
              <a:rPr lang="en-US" smtClean="0"/>
              <a:t>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357931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167B6-61B7-3F4A-B8DB-BFDC68469A92}" type="datetimeFigureOut">
              <a:rPr lang="en-US" smtClean="0"/>
              <a:t>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360674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8167B6-61B7-3F4A-B8DB-BFDC68469A92}" type="datetimeFigureOut">
              <a:rPr lang="en-US" smtClean="0"/>
              <a:t>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178567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8167B6-61B7-3F4A-B8DB-BFDC68469A92}" type="datetimeFigureOut">
              <a:rPr lang="en-US" smtClean="0"/>
              <a:t>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8603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8167B6-61B7-3F4A-B8DB-BFDC68469A92}" type="datetimeFigureOut">
              <a:rPr lang="en-US" smtClean="0"/>
              <a:t>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1363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167B6-61B7-3F4A-B8DB-BFDC68469A92}" type="datetimeFigureOut">
              <a:rPr lang="en-US" smtClean="0"/>
              <a:t>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209537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167B6-61B7-3F4A-B8DB-BFDC68469A92}" type="datetimeFigureOut">
              <a:rPr lang="en-US" smtClean="0"/>
              <a:t>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70072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167B6-61B7-3F4A-B8DB-BFDC68469A92}" type="datetimeFigureOut">
              <a:rPr lang="en-US" smtClean="0"/>
              <a:t>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90D8-D331-0B46-B920-C8F3C9E3B8D5}" type="slidenum">
              <a:rPr lang="en-US" smtClean="0"/>
              <a:t>‹#›</a:t>
            </a:fld>
            <a:endParaRPr lang="en-US"/>
          </a:p>
        </p:txBody>
      </p:sp>
    </p:spTree>
    <p:extLst>
      <p:ext uri="{BB962C8B-B14F-4D97-AF65-F5344CB8AC3E}">
        <p14:creationId xmlns:p14="http://schemas.microsoft.com/office/powerpoint/2010/main" val="29635800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8167B6-61B7-3F4A-B8DB-BFDC68469A92}" type="datetimeFigureOut">
              <a:rPr lang="en-US" smtClean="0"/>
              <a:t>1/4/19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B1290D8-D331-0B46-B920-C8F3C9E3B8D5}" type="slidenum">
              <a:rPr lang="en-US" smtClean="0"/>
              <a:t>‹#›</a:t>
            </a:fld>
            <a:endParaRPr lang="en-US"/>
          </a:p>
        </p:txBody>
      </p:sp>
    </p:spTree>
    <p:extLst>
      <p:ext uri="{BB962C8B-B14F-4D97-AF65-F5344CB8AC3E}">
        <p14:creationId xmlns:p14="http://schemas.microsoft.com/office/powerpoint/2010/main" val="1635585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627" y="932008"/>
            <a:ext cx="6762218" cy="1419137"/>
          </a:xfrm>
          <a:prstGeom prst="rect">
            <a:avLst/>
          </a:prstGeom>
          <a:noFill/>
        </p:spPr>
        <p:txBody>
          <a:bodyPr wrap="square" lIns="64291" tIns="32146" rIns="64291" bIns="32146" rtlCol="0">
            <a:spAutoFit/>
          </a:bodyPr>
          <a:lstStyle/>
          <a:p>
            <a:r>
              <a:rPr lang="en-US" sz="1100" b="1" dirty="0" smtClean="0">
                <a:latin typeface="Arial"/>
                <a:cs typeface="Arial"/>
              </a:rPr>
              <a:t>ABLLS Task Number: ________ </a:t>
            </a:r>
            <a:r>
              <a:rPr lang="en-US" sz="1100" dirty="0" smtClean="0">
                <a:latin typeface="Arial"/>
                <a:cs typeface="Arial"/>
              </a:rPr>
              <a:t>Task Description: __________________________________________ </a:t>
            </a:r>
            <a:endParaRPr lang="en-US" sz="1100" dirty="0">
              <a:latin typeface="Arial"/>
              <a:cs typeface="Arial"/>
            </a:endParaRPr>
          </a:p>
          <a:p>
            <a:endParaRPr lang="en-US" sz="1100" dirty="0">
              <a:latin typeface="Arial"/>
              <a:cs typeface="Arial"/>
            </a:endParaRPr>
          </a:p>
          <a:p>
            <a:pPr algn="l"/>
            <a:r>
              <a:rPr lang="en-US" sz="1100" dirty="0" smtClean="0">
                <a:latin typeface="Arial"/>
                <a:cs typeface="Arial"/>
              </a:rPr>
              <a:t>Target </a:t>
            </a:r>
            <a:r>
              <a:rPr lang="en-US" sz="1100" dirty="0" smtClean="0">
                <a:latin typeface="Arial"/>
                <a:cs typeface="Arial"/>
              </a:rPr>
              <a:t>Score &amp; Description: ______________________________________________________________</a:t>
            </a:r>
          </a:p>
          <a:p>
            <a:pPr algn="l"/>
            <a:endParaRPr lang="en-US" sz="1100" dirty="0">
              <a:latin typeface="Arial"/>
              <a:cs typeface="Arial"/>
            </a:endParaRPr>
          </a:p>
          <a:p>
            <a:pPr algn="l"/>
            <a:r>
              <a:rPr lang="en-US" sz="1100" dirty="0" smtClean="0">
                <a:latin typeface="Arial"/>
                <a:cs typeface="Arial"/>
              </a:rPr>
              <a:t>Mastery Criteria (how many correct for how many days until the student can move on)</a:t>
            </a:r>
          </a:p>
          <a:p>
            <a:pPr algn="l"/>
            <a:endParaRPr lang="en-US" sz="1100" dirty="0">
              <a:latin typeface="Arial"/>
              <a:cs typeface="Arial"/>
            </a:endParaRPr>
          </a:p>
          <a:p>
            <a:pPr algn="l"/>
            <a:r>
              <a:rPr lang="en-US" sz="1100" dirty="0" smtClean="0">
                <a:latin typeface="Arial"/>
                <a:cs typeface="Arial"/>
              </a:rPr>
              <a:t>____________________________________________________________________________________</a:t>
            </a:r>
            <a:endParaRPr lang="en-US" sz="1100" dirty="0">
              <a:latin typeface="Arial"/>
              <a:cs typeface="Arial"/>
            </a:endParaRPr>
          </a:p>
          <a:p>
            <a:pPr algn="l"/>
            <a:endParaRPr lang="en-US" sz="1100" dirty="0">
              <a:latin typeface="Arial"/>
              <a:cs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680707151"/>
              </p:ext>
            </p:extLst>
          </p:nvPr>
        </p:nvGraphicFramePr>
        <p:xfrm>
          <a:off x="215897" y="2351145"/>
          <a:ext cx="6456366" cy="6622067"/>
        </p:xfrm>
        <a:graphic>
          <a:graphicData uri="http://schemas.openxmlformats.org/drawingml/2006/table">
            <a:tbl>
              <a:tblPr firstRow="1" bandRow="1">
                <a:tableStyleId>{5940675A-B579-460E-94D1-54222C63F5DA}</a:tableStyleId>
              </a:tblPr>
              <a:tblGrid>
                <a:gridCol w="791955"/>
                <a:gridCol w="978111"/>
                <a:gridCol w="1136276"/>
                <a:gridCol w="854957"/>
                <a:gridCol w="999331"/>
                <a:gridCol w="847868"/>
                <a:gridCol w="847868"/>
              </a:tblGrid>
              <a:tr h="599393">
                <a:tc>
                  <a:txBody>
                    <a:bodyPr/>
                    <a:lstStyle/>
                    <a:p>
                      <a:pPr algn="ctr"/>
                      <a:r>
                        <a:rPr lang="en-US" sz="1000" dirty="0" smtClean="0">
                          <a:latin typeface="Arial"/>
                          <a:cs typeface="Arial"/>
                        </a:rPr>
                        <a:t>Date:</a:t>
                      </a:r>
                      <a:endParaRPr lang="en-US" sz="1000" dirty="0">
                        <a:latin typeface="Arial"/>
                        <a:cs typeface="Arial"/>
                      </a:endParaRPr>
                    </a:p>
                  </a:txBody>
                  <a:tcPr marL="64294" marR="64294" marT="32147" marB="32147" anchor="ctr"/>
                </a:tc>
                <a:tc>
                  <a:txBody>
                    <a:bodyPr/>
                    <a:lstStyle/>
                    <a:p>
                      <a:pPr algn="ctr"/>
                      <a:r>
                        <a:rPr lang="en-US" sz="1000" dirty="0" smtClean="0">
                          <a:latin typeface="Arial"/>
                          <a:cs typeface="Arial"/>
                        </a:rPr>
                        <a:t>ABLLS-R</a:t>
                      </a:r>
                      <a:r>
                        <a:rPr lang="en-US" sz="1000" baseline="0" dirty="0" smtClean="0">
                          <a:latin typeface="Arial"/>
                          <a:cs typeface="Arial"/>
                        </a:rPr>
                        <a:t> score targeted:</a:t>
                      </a:r>
                      <a:endParaRPr lang="en-US" sz="1000" dirty="0">
                        <a:latin typeface="Arial"/>
                        <a:cs typeface="Arial"/>
                      </a:endParaRPr>
                    </a:p>
                  </a:txBody>
                  <a:tcPr marL="64294" marR="64294" marT="32147" marB="32147" anchor="ctr"/>
                </a:tc>
                <a:tc>
                  <a:txBody>
                    <a:bodyPr/>
                    <a:lstStyle/>
                    <a:p>
                      <a:pPr algn="ctr"/>
                      <a:endParaRPr lang="en-US" sz="1000" dirty="0">
                        <a:latin typeface="Arial"/>
                        <a:cs typeface="Arial"/>
                      </a:endParaRPr>
                    </a:p>
                  </a:txBody>
                  <a:tcPr marL="64294" marR="64294" marT="32147" marB="32147" anchor="ctr"/>
                </a:tc>
                <a:tc>
                  <a:txBody>
                    <a:bodyPr/>
                    <a:lstStyle/>
                    <a:p>
                      <a:pPr algn="ctr"/>
                      <a:r>
                        <a:rPr lang="en-US" sz="1000" dirty="0" smtClean="0">
                          <a:latin typeface="Arial"/>
                          <a:cs typeface="Arial"/>
                        </a:rPr>
                        <a:t>Total # Trials:</a:t>
                      </a:r>
                      <a:endParaRPr lang="en-US" sz="1000" dirty="0">
                        <a:latin typeface="Arial"/>
                        <a:cs typeface="Arial"/>
                      </a:endParaRPr>
                    </a:p>
                  </a:txBody>
                  <a:tcPr marL="64294" marR="64294" marT="32147" marB="32147" anchor="ctr"/>
                </a:tc>
                <a:tc>
                  <a:txBody>
                    <a:bodyPr/>
                    <a:lstStyle/>
                    <a:p>
                      <a:pPr algn="ctr"/>
                      <a:r>
                        <a:rPr lang="en-US" sz="1000" dirty="0" smtClean="0">
                          <a:latin typeface="Arial"/>
                          <a:cs typeface="Arial"/>
                        </a:rPr>
                        <a:t>Total Correct:</a:t>
                      </a:r>
                      <a:endParaRPr lang="en-US" sz="1000" dirty="0">
                        <a:latin typeface="Arial"/>
                        <a:cs typeface="Arial"/>
                      </a:endParaRPr>
                    </a:p>
                  </a:txBody>
                  <a:tcPr marL="64294" marR="64294" marT="32147" marB="32147" anchor="ctr"/>
                </a:tc>
                <a:tc>
                  <a:txBody>
                    <a:bodyPr/>
                    <a:lstStyle/>
                    <a:p>
                      <a:pPr algn="ctr"/>
                      <a:r>
                        <a:rPr lang="en-US" sz="1000" dirty="0" smtClean="0">
                          <a:latin typeface="Arial"/>
                          <a:cs typeface="Arial"/>
                        </a:rPr>
                        <a:t>Total</a:t>
                      </a:r>
                      <a:r>
                        <a:rPr lang="en-US" sz="1000" baseline="0" dirty="0" smtClean="0">
                          <a:latin typeface="Arial"/>
                          <a:cs typeface="Arial"/>
                        </a:rPr>
                        <a:t> Incorrect:</a:t>
                      </a:r>
                      <a:endParaRPr lang="en-US" sz="1000" dirty="0">
                        <a:latin typeface="Arial"/>
                        <a:cs typeface="Arial"/>
                      </a:endParaRPr>
                    </a:p>
                  </a:txBody>
                  <a:tcPr marL="64294" marR="64294" marT="32147" marB="32147" anchor="ctr"/>
                </a:tc>
                <a:tc>
                  <a:txBody>
                    <a:bodyPr/>
                    <a:lstStyle/>
                    <a:p>
                      <a:pPr algn="ctr"/>
                      <a:r>
                        <a:rPr lang="en-US" sz="1000" dirty="0" smtClean="0">
                          <a:latin typeface="Arial"/>
                          <a:cs typeface="Arial"/>
                        </a:rPr>
                        <a:t>Notes:</a:t>
                      </a:r>
                      <a:endParaRPr lang="en-US" sz="1000" dirty="0">
                        <a:latin typeface="Arial"/>
                        <a:cs typeface="Arial"/>
                      </a:endParaRPr>
                    </a:p>
                  </a:txBody>
                  <a:tcPr marL="64294" marR="64294" marT="32147" marB="32147" anchor="ctr"/>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r h="669186">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c>
                  <a:txBody>
                    <a:bodyPr/>
                    <a:lstStyle/>
                    <a:p>
                      <a:endParaRPr lang="en-US" sz="1300" dirty="0"/>
                    </a:p>
                  </a:txBody>
                  <a:tcPr marL="64294" marR="64294" marT="32147" marB="32147"/>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9034768"/>
              </p:ext>
            </p:extLst>
          </p:nvPr>
        </p:nvGraphicFramePr>
        <p:xfrm>
          <a:off x="3800475" y="85725"/>
          <a:ext cx="2957508" cy="528637"/>
        </p:xfrm>
        <a:graphic>
          <a:graphicData uri="http://schemas.openxmlformats.org/drawingml/2006/table">
            <a:tbl>
              <a:tblPr firstRow="1" bandRow="1">
                <a:tableStyleId>{616DA210-FB5B-4158-B5E0-FEB733F419BA}</a:tableStyleId>
              </a:tblPr>
              <a:tblGrid>
                <a:gridCol w="2957508"/>
              </a:tblGrid>
              <a:tr h="528637">
                <a:tc>
                  <a:txBody>
                    <a:bodyPr/>
                    <a:lstStyle/>
                    <a:p>
                      <a:endParaRPr lang="en-US" dirty="0"/>
                    </a:p>
                  </a:txBody>
                  <a:tcPr/>
                </a:tc>
              </a:tr>
            </a:tbl>
          </a:graphicData>
        </a:graphic>
      </p:graphicFrame>
      <p:sp>
        <p:nvSpPr>
          <p:cNvPr id="7" name="TextBox 6"/>
          <p:cNvSpPr txBox="1"/>
          <p:nvPr/>
        </p:nvSpPr>
        <p:spPr>
          <a:xfrm>
            <a:off x="3943339" y="225176"/>
            <a:ext cx="2728924" cy="403474"/>
          </a:xfrm>
          <a:prstGeom prst="rect">
            <a:avLst/>
          </a:prstGeom>
          <a:noFill/>
        </p:spPr>
        <p:txBody>
          <a:bodyPr wrap="square" lIns="64291" tIns="32146" rIns="64291" bIns="32146" rtlCol="0">
            <a:spAutoFit/>
          </a:bodyPr>
          <a:lstStyle/>
          <a:p>
            <a:r>
              <a:rPr lang="en-US" sz="1100" b="1" dirty="0" smtClean="0">
                <a:latin typeface="Arial"/>
                <a:cs typeface="Arial"/>
              </a:rPr>
              <a:t>Student Name: ____________________</a:t>
            </a:r>
          </a:p>
          <a:p>
            <a:endParaRPr lang="en-US" sz="1100" dirty="0">
              <a:latin typeface="Arial"/>
              <a:cs typeface="Arial"/>
            </a:endParaRPr>
          </a:p>
        </p:txBody>
      </p:sp>
    </p:spTree>
    <p:extLst>
      <p:ext uri="{BB962C8B-B14F-4D97-AF65-F5344CB8AC3E}">
        <p14:creationId xmlns:p14="http://schemas.microsoft.com/office/powerpoint/2010/main" val="2920778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1247</TotalTime>
  <Words>55</Words>
  <Application>Microsoft Macintosh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Company>CPS</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Expressive Body Parts  When given a verbal and gestural prompt, the student will correctly name the designated body part.  Adult will provide the verbal prompt “What is this?” while pointing to the specified body point (ie. pointing to his/her elbow) and give the student up to 3 seconds to respond.  if he/she responds correctly mark as a + on the data sheet if he/she responds incorrectly or does not respond, verbally provide the correct answer and prompt the student to repeat the word (ie. “This is an elbow. Say elbow.”) and mark as a – on the data sheet  Instructions to work on: Set 1: eyes, mouth, ears Set 2: hair, hands, nose Set 3: teeth, feet, stomach Set 4: tongue, arm, leg Set 5: head, shoulder, finger Set 6: chin, back, toes Set 7: neck, butt, elbow  Mastery Criteria: When student correctly identifies all body parts on 4 trials for each body part on 5 consecutive days, move on to next set.   Once sets 1 and 2 are mastered, work on set 1 and 2 intermixed. Use same mastery criteria (all identified correctly on 5 consecutive days). Continue this pattern of working on previously mastered sets in between new sets.    Schedule should go in the order: Set 1 Set 2 Set 1 and Set 2 Set 3 Set 1, 2, and 3 Set 4 Set 1, 2, 3, and 4 Set 5 Set 1, 2, 3, 4, and 5 Set 6 Set 1, 2, 3, 4, 5, and 6 Set 7 All sets</dc:title>
  <dc:creator>Sasha and Matt</dc:creator>
  <cp:lastModifiedBy>Sasha Long</cp:lastModifiedBy>
  <cp:revision>25</cp:revision>
  <dcterms:created xsi:type="dcterms:W3CDTF">2014-11-19T20:06:57Z</dcterms:created>
  <dcterms:modified xsi:type="dcterms:W3CDTF">2019-01-04T18:07:02Z</dcterms:modified>
</cp:coreProperties>
</file>